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61" r:id="rId7"/>
    <p:sldId id="260" r:id="rId8"/>
    <p:sldId id="266" r:id="rId9"/>
    <p:sldId id="267" r:id="rId10"/>
    <p:sldId id="268" r:id="rId11"/>
    <p:sldId id="263" r:id="rId12"/>
  </p:sldIdLst>
  <p:sldSz cx="18288000" cy="10287000"/>
  <p:notesSz cx="6858000" cy="9144000"/>
  <p:embeddedFontLst>
    <p:embeddedFont>
      <p:font typeface="ABeeZee" panose="020B0604020202020204" charset="0"/>
      <p:regular r:id="rId13"/>
    </p:embeddedFont>
    <p:embeddedFont>
      <p:font typeface="ABeeZee Bold" panose="020B0604020202020204" charset="0"/>
      <p:regular r:id="rId14"/>
    </p:embeddedFont>
    <p:embeddedFont>
      <p:font typeface="Bryndan Write" panose="020B0604020202020204" charset="0"/>
      <p:regular r:id="rId15"/>
    </p:embeddedFont>
    <p:embeddedFont>
      <p:font typeface="Calibri" panose="020F0502020204030204" pitchFamily="34" charset="0"/>
      <p:regular r:id="rId16"/>
      <p:bold r:id="rId17"/>
      <p:italic r:id="rId18"/>
      <p:boldItalic r:id="rId19"/>
    </p:embeddedFont>
    <p:embeddedFont>
      <p:font typeface="DM Sans Bold" panose="020B0604020202020204" charset="0"/>
      <p:regular r:id="rId20"/>
    </p:embeddedFont>
    <p:embeddedFont>
      <p:font typeface="Kollektif Italics" panose="020B0604020202020204" charset="0"/>
      <p:regular r:id="rId21"/>
    </p:embeddedFont>
    <p:embeddedFont>
      <p:font typeface="Lucida Sans Unicode" panose="020B0602030504020204" pitchFamily="34" charset="0"/>
      <p:regular r:id="rId22"/>
    </p:embeddedFont>
    <p:embeddedFont>
      <p:font typeface="Norwester" panose="020B0604020202020204" charset="0"/>
      <p:regular r:id="rId23"/>
    </p:embeddedFont>
    <p:embeddedFont>
      <p:font typeface="Oswald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4274726" cy="2167467"/>
          </a:xfrm>
        </p:grpSpPr>
        <p:sp>
          <p:nvSpPr>
            <p:cNvPr id="3" name="Freeform 3"/>
            <p:cNvSpPr/>
            <p:nvPr/>
          </p:nvSpPr>
          <p:spPr>
            <a:xfrm>
              <a:off x="0" y="0"/>
              <a:ext cx="4274726" cy="2167467"/>
            </a:xfrm>
            <a:custGeom>
              <a:avLst/>
              <a:gdLst/>
              <a:ahLst/>
              <a:cxnLst/>
              <a:rect l="l" t="t" r="r" b="b"/>
              <a:pathLst>
                <a:path w="4274726" h="2167467">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8CA9AD"/>
            </a:solidFill>
          </p:spPr>
          <p:txBody>
            <a:bodyPr/>
            <a:lstStyle/>
            <a:p>
              <a:endParaRPr lang="en-US"/>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981200" y="-94024"/>
            <a:ext cx="4102978" cy="2245448"/>
          </a:xfrm>
          <a:custGeom>
            <a:avLst/>
            <a:gdLst/>
            <a:ahLst/>
            <a:cxnLst/>
            <a:rect l="l" t="t" r="r" b="b"/>
            <a:pathLst>
              <a:path w="4102978" h="2245448">
                <a:moveTo>
                  <a:pt x="0" y="0"/>
                </a:moveTo>
                <a:lnTo>
                  <a:pt x="4102978" y="0"/>
                </a:lnTo>
                <a:lnTo>
                  <a:pt x="4102978" y="2245448"/>
                </a:lnTo>
                <a:lnTo>
                  <a:pt x="0" y="2245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5952551" y="1713264"/>
            <a:ext cx="6805555" cy="2385268"/>
          </a:xfrm>
          <a:prstGeom prst="rect">
            <a:avLst/>
          </a:prstGeom>
        </p:spPr>
        <p:txBody>
          <a:bodyPr wrap="square" lIns="0" tIns="0" rIns="0" bIns="0" rtlCol="0" anchor="t">
            <a:spAutoFit/>
          </a:bodyPr>
          <a:lstStyle/>
          <a:p>
            <a:pPr algn="ctr">
              <a:lnSpc>
                <a:spcPts val="6238"/>
              </a:lnSpc>
            </a:pPr>
            <a:r>
              <a:rPr lang="en-US" sz="6238" dirty="0">
                <a:solidFill>
                  <a:srgbClr val="231F20"/>
                </a:solidFill>
                <a:latin typeface="ABeeZee Bold" panose="020B0604020202020204" charset="0"/>
              </a:rPr>
              <a:t>WELCOME </a:t>
            </a:r>
          </a:p>
          <a:p>
            <a:pPr algn="ctr">
              <a:lnSpc>
                <a:spcPts val="6238"/>
              </a:lnSpc>
            </a:pPr>
            <a:r>
              <a:rPr lang="en-US" sz="6238" dirty="0">
                <a:solidFill>
                  <a:srgbClr val="231F20"/>
                </a:solidFill>
                <a:latin typeface="ABeeZee Bold" panose="020B0604020202020204" charset="0"/>
              </a:rPr>
              <a:t>TO OUR PROJECT </a:t>
            </a:r>
          </a:p>
          <a:p>
            <a:pPr algn="ctr">
              <a:lnSpc>
                <a:spcPts val="6238"/>
              </a:lnSpc>
            </a:pPr>
            <a:r>
              <a:rPr lang="en-US" sz="6238" dirty="0">
                <a:solidFill>
                  <a:srgbClr val="231F20"/>
                </a:solidFill>
                <a:latin typeface="ABeeZee Bold" panose="020B0604020202020204" charset="0"/>
              </a:rPr>
              <a:t>PRESENTATION</a:t>
            </a:r>
          </a:p>
        </p:txBody>
      </p:sp>
      <p:sp>
        <p:nvSpPr>
          <p:cNvPr id="7" name="TextBox 7"/>
          <p:cNvSpPr txBox="1"/>
          <p:nvPr/>
        </p:nvSpPr>
        <p:spPr>
          <a:xfrm>
            <a:off x="5562599" y="4914025"/>
            <a:ext cx="7585458" cy="1999009"/>
          </a:xfrm>
          <a:prstGeom prst="rect">
            <a:avLst/>
          </a:prstGeom>
        </p:spPr>
        <p:txBody>
          <a:bodyPr wrap="square" lIns="0" tIns="0" rIns="0" bIns="0" rtlCol="0" anchor="t">
            <a:spAutoFit/>
          </a:bodyPr>
          <a:lstStyle/>
          <a:p>
            <a:pPr algn="ctr"/>
            <a:r>
              <a:rPr lang="en-US" sz="3200" b="1" dirty="0">
                <a:effectLst/>
                <a:latin typeface="Times New Roman" panose="02020603050405020304" pitchFamily="18" charset="0"/>
                <a:ea typeface="Times New Roman" panose="02020603050405020304" pitchFamily="18" charset="0"/>
              </a:rPr>
              <a:t>Conference-Website</a:t>
            </a:r>
            <a:endParaRPr lang="en-US" sz="3200" dirty="0">
              <a:effectLst/>
              <a:latin typeface="Times New Roman" panose="02020603050405020304" pitchFamily="18" charset="0"/>
              <a:ea typeface="Times New Roman" panose="02020603050405020304" pitchFamily="18" charset="0"/>
            </a:endParaRPr>
          </a:p>
          <a:p>
            <a:pPr algn="ctr"/>
            <a:r>
              <a:rPr lang="en-US" sz="3200" b="1" spc="5" dirty="0">
                <a:effectLst/>
                <a:latin typeface="Times New Roman" panose="02020603050405020304" pitchFamily="18" charset="0"/>
                <a:ea typeface="Times New Roman" panose="02020603050405020304" pitchFamily="18" charset="0"/>
              </a:rPr>
              <a:t>Team Name: </a:t>
            </a:r>
            <a:r>
              <a:rPr lang="en-US" sz="3200" b="1" dirty="0">
                <a:effectLst/>
                <a:latin typeface="Times New Roman" panose="02020603050405020304" pitchFamily="18" charset="0"/>
                <a:ea typeface="Times New Roman" panose="02020603050405020304" pitchFamily="18" charset="0"/>
              </a:rPr>
              <a:t>Data Pirates</a:t>
            </a:r>
            <a:endParaRPr lang="en-US" sz="3200" dirty="0">
              <a:effectLst/>
              <a:latin typeface="Times New Roman" panose="02020603050405020304" pitchFamily="18" charset="0"/>
              <a:ea typeface="Times New Roman" panose="02020603050405020304" pitchFamily="18" charset="0"/>
            </a:endParaRPr>
          </a:p>
          <a:p>
            <a:pPr algn="ctr">
              <a:lnSpc>
                <a:spcPts val="4070"/>
              </a:lnSpc>
            </a:pPr>
            <a:endParaRPr lang="en-US" sz="3200" b="1" dirty="0">
              <a:solidFill>
                <a:srgbClr val="231F20"/>
              </a:solidFill>
              <a:latin typeface="Kollektif Italics"/>
            </a:endParaRPr>
          </a:p>
          <a:p>
            <a:pPr algn="just">
              <a:lnSpc>
                <a:spcPts val="4070"/>
              </a:lnSpc>
            </a:pPr>
            <a:endParaRPr lang="en-US" sz="3200" dirty="0">
              <a:solidFill>
                <a:srgbClr val="231F20"/>
              </a:solidFill>
              <a:latin typeface="Kollektif Italics"/>
            </a:endParaRPr>
          </a:p>
        </p:txBody>
      </p:sp>
      <p:sp>
        <p:nvSpPr>
          <p:cNvPr id="8" name="Freeform 8"/>
          <p:cNvSpPr/>
          <p:nvPr/>
        </p:nvSpPr>
        <p:spPr>
          <a:xfrm>
            <a:off x="1981200" y="6583208"/>
            <a:ext cx="2880360" cy="4114800"/>
          </a:xfrm>
          <a:custGeom>
            <a:avLst/>
            <a:gdLst/>
            <a:ahLst/>
            <a:cxnLst/>
            <a:rect l="l" t="t" r="r" b="b"/>
            <a:pathLst>
              <a:path w="2880360" h="4114800">
                <a:moveTo>
                  <a:pt x="0" y="0"/>
                </a:moveTo>
                <a:lnTo>
                  <a:pt x="2880360" y="0"/>
                </a:lnTo>
                <a:lnTo>
                  <a:pt x="288036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0800000">
            <a:off x="5623560" y="7673106"/>
            <a:ext cx="3422956" cy="2613894"/>
          </a:xfrm>
          <a:custGeom>
            <a:avLst/>
            <a:gdLst/>
            <a:ahLst/>
            <a:cxnLst/>
            <a:rect l="l" t="t" r="r" b="b"/>
            <a:pathLst>
              <a:path w="3422956" h="2613894">
                <a:moveTo>
                  <a:pt x="0" y="0"/>
                </a:moveTo>
                <a:lnTo>
                  <a:pt x="3422956" y="0"/>
                </a:lnTo>
                <a:lnTo>
                  <a:pt x="3422956" y="2613894"/>
                </a:lnTo>
                <a:lnTo>
                  <a:pt x="0" y="26138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B02379-A02F-DCB3-B7FB-7538907E3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8191500"/>
            <a:ext cx="12192000" cy="1866900"/>
          </a:xfrm>
          <a:prstGeom prst="rect">
            <a:avLst/>
          </a:prstGeom>
        </p:spPr>
      </p:pic>
      <p:pic>
        <p:nvPicPr>
          <p:cNvPr id="5" name="Picture 4">
            <a:extLst>
              <a:ext uri="{FF2B5EF4-FFF2-40B4-BE49-F238E27FC236}">
                <a16:creationId xmlns:a16="http://schemas.microsoft.com/office/drawing/2014/main" id="{F008908E-CFE8-179F-55C9-D9EFDB1896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4525086"/>
            <a:ext cx="12192000" cy="3257550"/>
          </a:xfrm>
          <a:prstGeom prst="rect">
            <a:avLst/>
          </a:prstGeom>
        </p:spPr>
      </p:pic>
      <p:pic>
        <p:nvPicPr>
          <p:cNvPr id="7" name="Picture 6">
            <a:extLst>
              <a:ext uri="{FF2B5EF4-FFF2-40B4-BE49-F238E27FC236}">
                <a16:creationId xmlns:a16="http://schemas.microsoft.com/office/drawing/2014/main" id="{988602EC-5E85-596D-DD5D-50AF61C487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0693" y="582447"/>
            <a:ext cx="12192000" cy="3533775"/>
          </a:xfrm>
          <a:prstGeom prst="rect">
            <a:avLst/>
          </a:prstGeom>
        </p:spPr>
      </p:pic>
    </p:spTree>
    <p:extLst>
      <p:ext uri="{BB962C8B-B14F-4D97-AF65-F5344CB8AC3E}">
        <p14:creationId xmlns:p14="http://schemas.microsoft.com/office/powerpoint/2010/main" val="9856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46313" y="3238500"/>
            <a:ext cx="8097687" cy="1533368"/>
          </a:xfrm>
          <a:prstGeom prst="rect">
            <a:avLst/>
          </a:prstGeom>
        </p:spPr>
        <p:txBody>
          <a:bodyPr lIns="0" tIns="0" rIns="0" bIns="0" rtlCol="0" anchor="t">
            <a:spAutoFit/>
          </a:bodyPr>
          <a:lstStyle/>
          <a:p>
            <a:pPr marL="0" lvl="0" indent="0">
              <a:lnSpc>
                <a:spcPts val="13015"/>
              </a:lnSpc>
              <a:spcBef>
                <a:spcPct val="0"/>
              </a:spcBef>
            </a:pPr>
            <a:r>
              <a:rPr lang="en-US" sz="9431" dirty="0">
                <a:solidFill>
                  <a:srgbClr val="100F0D"/>
                </a:solidFill>
                <a:latin typeface="Oswald Bold"/>
              </a:rPr>
              <a:t>Thank You</a:t>
            </a:r>
          </a:p>
        </p:txBody>
      </p:sp>
      <p:sp>
        <p:nvSpPr>
          <p:cNvPr id="4" name="Freeform 4"/>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730148" y="9447772"/>
            <a:ext cx="4390390" cy="836294"/>
          </a:xfrm>
          <a:custGeom>
            <a:avLst/>
            <a:gdLst/>
            <a:ahLst/>
            <a:cxnLst/>
            <a:rect l="l" t="t" r="r" b="b"/>
            <a:pathLst>
              <a:path w="4390390" h="836295">
                <a:moveTo>
                  <a:pt x="3621931" y="835818"/>
                </a:moveTo>
                <a:lnTo>
                  <a:pt x="0" y="835818"/>
                </a:lnTo>
                <a:lnTo>
                  <a:pt x="768390" y="0"/>
                </a:lnTo>
                <a:lnTo>
                  <a:pt x="4390322" y="0"/>
                </a:lnTo>
                <a:lnTo>
                  <a:pt x="3621931" y="835818"/>
                </a:lnTo>
                <a:close/>
              </a:path>
            </a:pathLst>
          </a:custGeom>
          <a:solidFill>
            <a:srgbClr val="959393"/>
          </a:solidFill>
        </p:spPr>
        <p:txBody>
          <a:bodyPr wrap="square" lIns="0" tIns="0" rIns="0" bIns="0" rtlCol="0"/>
          <a:lstStyle/>
          <a:p>
            <a:endParaRPr/>
          </a:p>
        </p:txBody>
      </p:sp>
      <p:sp>
        <p:nvSpPr>
          <p:cNvPr id="3" name="object 3"/>
          <p:cNvSpPr/>
          <p:nvPr/>
        </p:nvSpPr>
        <p:spPr>
          <a:xfrm>
            <a:off x="5901518" y="9447772"/>
            <a:ext cx="4899660" cy="836294"/>
          </a:xfrm>
          <a:custGeom>
            <a:avLst/>
            <a:gdLst/>
            <a:ahLst/>
            <a:cxnLst/>
            <a:rect l="l" t="t" r="r" b="b"/>
            <a:pathLst>
              <a:path w="4899659" h="836295">
                <a:moveTo>
                  <a:pt x="4133506" y="835818"/>
                </a:moveTo>
                <a:lnTo>
                  <a:pt x="0" y="835818"/>
                </a:lnTo>
                <a:lnTo>
                  <a:pt x="768391" y="0"/>
                </a:lnTo>
                <a:lnTo>
                  <a:pt x="4899264" y="0"/>
                </a:lnTo>
                <a:lnTo>
                  <a:pt x="4899264" y="2864"/>
                </a:lnTo>
                <a:lnTo>
                  <a:pt x="4133506" y="835818"/>
                </a:lnTo>
                <a:close/>
              </a:path>
            </a:pathLst>
          </a:custGeom>
          <a:solidFill>
            <a:srgbClr val="959393"/>
          </a:solidFill>
        </p:spPr>
        <p:txBody>
          <a:bodyPr wrap="square" lIns="0" tIns="0" rIns="0" bIns="0" rtlCol="0"/>
          <a:lstStyle/>
          <a:p>
            <a:endParaRPr/>
          </a:p>
        </p:txBody>
      </p:sp>
      <p:grpSp>
        <p:nvGrpSpPr>
          <p:cNvPr id="4" name="object 4"/>
          <p:cNvGrpSpPr/>
          <p:nvPr/>
        </p:nvGrpSpPr>
        <p:grpSpPr>
          <a:xfrm>
            <a:off x="15418378" y="9258300"/>
            <a:ext cx="2870200" cy="1028700"/>
            <a:chOff x="15418378" y="9258300"/>
            <a:chExt cx="2870200" cy="1028700"/>
          </a:xfrm>
        </p:grpSpPr>
        <p:sp>
          <p:nvSpPr>
            <p:cNvPr id="5" name="object 5"/>
            <p:cNvSpPr/>
            <p:nvPr/>
          </p:nvSpPr>
          <p:spPr>
            <a:xfrm>
              <a:off x="15418378" y="9258300"/>
              <a:ext cx="2490470" cy="1028700"/>
            </a:xfrm>
            <a:custGeom>
              <a:avLst/>
              <a:gdLst/>
              <a:ahLst/>
              <a:cxnLst/>
              <a:rect l="l" t="t" r="r" b="b"/>
              <a:pathLst>
                <a:path w="2490469" h="1028700">
                  <a:moveTo>
                    <a:pt x="1544523" y="1028699"/>
                  </a:moveTo>
                  <a:lnTo>
                    <a:pt x="0" y="1028699"/>
                  </a:lnTo>
                  <a:lnTo>
                    <a:pt x="945711" y="0"/>
                  </a:lnTo>
                  <a:lnTo>
                    <a:pt x="2490234" y="0"/>
                  </a:lnTo>
                  <a:lnTo>
                    <a:pt x="1544523" y="1028699"/>
                  </a:lnTo>
                  <a:close/>
                </a:path>
              </a:pathLst>
            </a:custGeom>
            <a:solidFill>
              <a:srgbClr val="0D7377"/>
            </a:solidFill>
          </p:spPr>
          <p:txBody>
            <a:bodyPr wrap="square" lIns="0" tIns="0" rIns="0" bIns="0" rtlCol="0"/>
            <a:lstStyle/>
            <a:p>
              <a:endParaRPr/>
            </a:p>
          </p:txBody>
        </p:sp>
        <p:sp>
          <p:nvSpPr>
            <p:cNvPr id="6" name="object 6"/>
            <p:cNvSpPr/>
            <p:nvPr/>
          </p:nvSpPr>
          <p:spPr>
            <a:xfrm>
              <a:off x="17028788" y="9258300"/>
              <a:ext cx="1259840" cy="1028700"/>
            </a:xfrm>
            <a:custGeom>
              <a:avLst/>
              <a:gdLst/>
              <a:ahLst/>
              <a:cxnLst/>
              <a:rect l="l" t="t" r="r" b="b"/>
              <a:pathLst>
                <a:path w="1259840" h="1028700">
                  <a:moveTo>
                    <a:pt x="1259211" y="1028699"/>
                  </a:moveTo>
                  <a:lnTo>
                    <a:pt x="0" y="1028699"/>
                  </a:lnTo>
                  <a:lnTo>
                    <a:pt x="945711" y="0"/>
                  </a:lnTo>
                  <a:lnTo>
                    <a:pt x="1259211" y="0"/>
                  </a:lnTo>
                  <a:lnTo>
                    <a:pt x="1259211" y="1028699"/>
                  </a:lnTo>
                  <a:close/>
                </a:path>
              </a:pathLst>
            </a:custGeom>
            <a:solidFill>
              <a:srgbClr val="959393"/>
            </a:solidFill>
          </p:spPr>
          <p:txBody>
            <a:bodyPr wrap="square" lIns="0" tIns="0" rIns="0" bIns="0" rtlCol="0"/>
            <a:lstStyle/>
            <a:p>
              <a:endParaRPr/>
            </a:p>
          </p:txBody>
        </p:sp>
      </p:grpSp>
      <p:grpSp>
        <p:nvGrpSpPr>
          <p:cNvPr id="7" name="object 7"/>
          <p:cNvGrpSpPr/>
          <p:nvPr/>
        </p:nvGrpSpPr>
        <p:grpSpPr>
          <a:xfrm>
            <a:off x="0" y="9258300"/>
            <a:ext cx="5145405" cy="1028700"/>
            <a:chOff x="0" y="9258300"/>
            <a:chExt cx="5145405" cy="1028700"/>
          </a:xfrm>
        </p:grpSpPr>
        <p:sp>
          <p:nvSpPr>
            <p:cNvPr id="8" name="object 8"/>
            <p:cNvSpPr/>
            <p:nvPr/>
          </p:nvSpPr>
          <p:spPr>
            <a:xfrm>
              <a:off x="0" y="9447772"/>
              <a:ext cx="3357245" cy="836294"/>
            </a:xfrm>
            <a:custGeom>
              <a:avLst/>
              <a:gdLst/>
              <a:ahLst/>
              <a:cxnLst/>
              <a:rect l="l" t="t" r="r" b="b"/>
              <a:pathLst>
                <a:path w="3357245" h="836295">
                  <a:moveTo>
                    <a:pt x="2588558" y="835818"/>
                  </a:moveTo>
                  <a:lnTo>
                    <a:pt x="0" y="835818"/>
                  </a:lnTo>
                  <a:lnTo>
                    <a:pt x="0" y="0"/>
                  </a:lnTo>
                  <a:lnTo>
                    <a:pt x="3356948" y="0"/>
                  </a:lnTo>
                  <a:lnTo>
                    <a:pt x="2588558" y="835818"/>
                  </a:lnTo>
                  <a:close/>
                </a:path>
              </a:pathLst>
            </a:custGeom>
            <a:solidFill>
              <a:srgbClr val="0D7377"/>
            </a:solidFill>
          </p:spPr>
          <p:txBody>
            <a:bodyPr wrap="square" lIns="0" tIns="0" rIns="0" bIns="0" rtlCol="0"/>
            <a:lstStyle/>
            <a:p>
              <a:endParaRPr/>
            </a:p>
          </p:txBody>
        </p:sp>
        <p:sp>
          <p:nvSpPr>
            <p:cNvPr id="9" name="object 9"/>
            <p:cNvSpPr/>
            <p:nvPr/>
          </p:nvSpPr>
          <p:spPr>
            <a:xfrm>
              <a:off x="2654857" y="9258300"/>
              <a:ext cx="2490470" cy="1028700"/>
            </a:xfrm>
            <a:custGeom>
              <a:avLst/>
              <a:gdLst/>
              <a:ahLst/>
              <a:cxnLst/>
              <a:rect l="l" t="t" r="r" b="b"/>
              <a:pathLst>
                <a:path w="2490470" h="1028700">
                  <a:moveTo>
                    <a:pt x="1544523" y="1028699"/>
                  </a:moveTo>
                  <a:lnTo>
                    <a:pt x="0" y="1028699"/>
                  </a:lnTo>
                  <a:lnTo>
                    <a:pt x="945710" y="0"/>
                  </a:lnTo>
                  <a:lnTo>
                    <a:pt x="2490234" y="0"/>
                  </a:lnTo>
                  <a:lnTo>
                    <a:pt x="1544523" y="1028699"/>
                  </a:lnTo>
                  <a:close/>
                </a:path>
              </a:pathLst>
            </a:custGeom>
            <a:solidFill>
              <a:srgbClr val="959393"/>
            </a:solidFill>
          </p:spPr>
          <p:txBody>
            <a:bodyPr wrap="square" lIns="0" tIns="0" rIns="0" bIns="0" rtlCol="0"/>
            <a:lstStyle/>
            <a:p>
              <a:endParaRPr/>
            </a:p>
          </p:txBody>
        </p:sp>
      </p:grpSp>
      <p:sp>
        <p:nvSpPr>
          <p:cNvPr id="10" name="object 10"/>
          <p:cNvSpPr/>
          <p:nvPr/>
        </p:nvSpPr>
        <p:spPr>
          <a:xfrm>
            <a:off x="10111944" y="9258300"/>
            <a:ext cx="2490470" cy="1028700"/>
          </a:xfrm>
          <a:custGeom>
            <a:avLst/>
            <a:gdLst/>
            <a:ahLst/>
            <a:cxnLst/>
            <a:rect l="l" t="t" r="r" b="b"/>
            <a:pathLst>
              <a:path w="2490470" h="1028700">
                <a:moveTo>
                  <a:pt x="1544524" y="1028699"/>
                </a:moveTo>
                <a:lnTo>
                  <a:pt x="0" y="1028699"/>
                </a:lnTo>
                <a:lnTo>
                  <a:pt x="945711" y="0"/>
                </a:lnTo>
                <a:lnTo>
                  <a:pt x="2490235" y="0"/>
                </a:lnTo>
                <a:lnTo>
                  <a:pt x="1544524" y="1028699"/>
                </a:lnTo>
                <a:close/>
              </a:path>
            </a:pathLst>
          </a:custGeom>
          <a:solidFill>
            <a:srgbClr val="0D7377"/>
          </a:solidFill>
        </p:spPr>
        <p:txBody>
          <a:bodyPr wrap="square" lIns="0" tIns="0" rIns="0" bIns="0" rtlCol="0"/>
          <a:lstStyle/>
          <a:p>
            <a:endParaRPr/>
          </a:p>
        </p:txBody>
      </p:sp>
      <p:sp>
        <p:nvSpPr>
          <p:cNvPr id="11" name="object 11"/>
          <p:cNvSpPr/>
          <p:nvPr/>
        </p:nvSpPr>
        <p:spPr>
          <a:xfrm>
            <a:off x="4265266" y="9258300"/>
            <a:ext cx="2490470" cy="1028700"/>
          </a:xfrm>
          <a:custGeom>
            <a:avLst/>
            <a:gdLst/>
            <a:ahLst/>
            <a:cxnLst/>
            <a:rect l="l" t="t" r="r" b="b"/>
            <a:pathLst>
              <a:path w="2490470" h="1028700">
                <a:moveTo>
                  <a:pt x="1544523" y="1028699"/>
                </a:moveTo>
                <a:lnTo>
                  <a:pt x="0" y="1028699"/>
                </a:lnTo>
                <a:lnTo>
                  <a:pt x="945710" y="0"/>
                </a:lnTo>
                <a:lnTo>
                  <a:pt x="2490234" y="0"/>
                </a:lnTo>
                <a:lnTo>
                  <a:pt x="1544523" y="1028699"/>
                </a:lnTo>
                <a:close/>
              </a:path>
            </a:pathLst>
          </a:custGeom>
          <a:solidFill>
            <a:srgbClr val="0D7377"/>
          </a:solidFill>
        </p:spPr>
        <p:txBody>
          <a:bodyPr wrap="square" lIns="0" tIns="0" rIns="0" bIns="0" rtlCol="0"/>
          <a:lstStyle/>
          <a:p>
            <a:endParaRPr/>
          </a:p>
        </p:txBody>
      </p:sp>
      <p:sp>
        <p:nvSpPr>
          <p:cNvPr id="12" name="object 12"/>
          <p:cNvSpPr/>
          <p:nvPr/>
        </p:nvSpPr>
        <p:spPr>
          <a:xfrm>
            <a:off x="0" y="-13293"/>
            <a:ext cx="18288000" cy="4159250"/>
          </a:xfrm>
          <a:custGeom>
            <a:avLst/>
            <a:gdLst/>
            <a:ahLst/>
            <a:cxnLst/>
            <a:rect l="l" t="t" r="r" b="b"/>
            <a:pathLst>
              <a:path w="18288000" h="4159250">
                <a:moveTo>
                  <a:pt x="18287999" y="4158712"/>
                </a:moveTo>
                <a:lnTo>
                  <a:pt x="0" y="4158712"/>
                </a:lnTo>
                <a:lnTo>
                  <a:pt x="0" y="0"/>
                </a:lnTo>
                <a:lnTo>
                  <a:pt x="18287999" y="0"/>
                </a:lnTo>
                <a:lnTo>
                  <a:pt x="18287999" y="4158712"/>
                </a:lnTo>
                <a:close/>
              </a:path>
            </a:pathLst>
          </a:custGeom>
          <a:solidFill>
            <a:srgbClr val="0D7377"/>
          </a:solidFill>
        </p:spPr>
        <p:txBody>
          <a:bodyPr wrap="square" lIns="0" tIns="0" rIns="0" bIns="0" rtlCol="0"/>
          <a:lstStyle/>
          <a:p>
            <a:endParaRPr/>
          </a:p>
        </p:txBody>
      </p:sp>
      <p:sp>
        <p:nvSpPr>
          <p:cNvPr id="16" name="object 16"/>
          <p:cNvSpPr/>
          <p:nvPr/>
        </p:nvSpPr>
        <p:spPr>
          <a:xfrm>
            <a:off x="9447675" y="4497045"/>
            <a:ext cx="5022897" cy="3457575"/>
          </a:xfrm>
          <a:custGeom>
            <a:avLst/>
            <a:gdLst/>
            <a:ahLst/>
            <a:cxnLst/>
            <a:rect l="l" t="t" r="r" b="b"/>
            <a:pathLst>
              <a:path w="2707004" h="3457575">
                <a:moveTo>
                  <a:pt x="2706694" y="3457329"/>
                </a:moveTo>
                <a:lnTo>
                  <a:pt x="0" y="3457329"/>
                </a:lnTo>
                <a:lnTo>
                  <a:pt x="0" y="0"/>
                </a:lnTo>
                <a:lnTo>
                  <a:pt x="2706694" y="0"/>
                </a:lnTo>
                <a:lnTo>
                  <a:pt x="2706694" y="3457329"/>
                </a:lnTo>
                <a:close/>
              </a:path>
            </a:pathLst>
          </a:custGeom>
          <a:solidFill>
            <a:srgbClr val="0D7377"/>
          </a:solidFill>
        </p:spPr>
        <p:txBody>
          <a:bodyPr wrap="square" lIns="0" tIns="0" rIns="0" bIns="0" rtlCol="0"/>
          <a:lstStyle/>
          <a:p>
            <a:endParaRPr dirty="0"/>
          </a:p>
        </p:txBody>
      </p:sp>
      <p:sp>
        <p:nvSpPr>
          <p:cNvPr id="18" name="object 18"/>
          <p:cNvSpPr/>
          <p:nvPr/>
        </p:nvSpPr>
        <p:spPr>
          <a:xfrm>
            <a:off x="4219319" y="4510068"/>
            <a:ext cx="4899660" cy="3457575"/>
          </a:xfrm>
          <a:custGeom>
            <a:avLst/>
            <a:gdLst/>
            <a:ahLst/>
            <a:cxnLst/>
            <a:rect l="l" t="t" r="r" b="b"/>
            <a:pathLst>
              <a:path w="2707005" h="3457575">
                <a:moveTo>
                  <a:pt x="2706694" y="3457329"/>
                </a:moveTo>
                <a:lnTo>
                  <a:pt x="0" y="3457329"/>
                </a:lnTo>
                <a:lnTo>
                  <a:pt x="0" y="0"/>
                </a:lnTo>
                <a:lnTo>
                  <a:pt x="2706694" y="0"/>
                </a:lnTo>
                <a:lnTo>
                  <a:pt x="2706694" y="3457329"/>
                </a:lnTo>
                <a:close/>
              </a:path>
            </a:pathLst>
          </a:custGeom>
          <a:solidFill>
            <a:srgbClr val="0D7377"/>
          </a:solidFill>
        </p:spPr>
        <p:txBody>
          <a:bodyPr wrap="square" lIns="0" tIns="0" rIns="0" bIns="0" rtlCol="0"/>
          <a:lstStyle/>
          <a:p>
            <a:endParaRPr/>
          </a:p>
        </p:txBody>
      </p:sp>
      <p:sp>
        <p:nvSpPr>
          <p:cNvPr id="24" name="object 24"/>
          <p:cNvSpPr txBox="1">
            <a:spLocks noGrp="1"/>
          </p:cNvSpPr>
          <p:nvPr>
            <p:ph type="title"/>
          </p:nvPr>
        </p:nvSpPr>
        <p:spPr>
          <a:xfrm>
            <a:off x="457200" y="501172"/>
            <a:ext cx="8229600" cy="689932"/>
          </a:xfrm>
          <a:prstGeom prst="rect">
            <a:avLst/>
          </a:prstGeom>
        </p:spPr>
        <p:txBody>
          <a:bodyPr vert="horz" wrap="square" lIns="0" tIns="12700" rIns="0" bIns="0" rtlCol="0">
            <a:spAutoFit/>
          </a:bodyPr>
          <a:lstStyle/>
          <a:p>
            <a:pPr marL="12700">
              <a:lnSpc>
                <a:spcPct val="100000"/>
              </a:lnSpc>
              <a:spcBef>
                <a:spcPts val="100"/>
              </a:spcBef>
            </a:pPr>
            <a:r>
              <a:rPr lang="en-US" spc="509" dirty="0"/>
              <a:t>Meet Out Teammate</a:t>
            </a:r>
            <a:endParaRPr spc="220" dirty="0"/>
          </a:p>
        </p:txBody>
      </p:sp>
      <p:sp>
        <p:nvSpPr>
          <p:cNvPr id="25" name="object 25"/>
          <p:cNvSpPr txBox="1"/>
          <p:nvPr/>
        </p:nvSpPr>
        <p:spPr>
          <a:xfrm>
            <a:off x="4572000" y="5410269"/>
            <a:ext cx="3923472" cy="1197123"/>
          </a:xfrm>
          <a:prstGeom prst="rect">
            <a:avLst/>
          </a:prstGeom>
        </p:spPr>
        <p:txBody>
          <a:bodyPr vert="horz" wrap="square" lIns="0" tIns="17145" rIns="0" bIns="0" rtlCol="0">
            <a:spAutoFit/>
          </a:bodyPr>
          <a:lstStyle/>
          <a:p>
            <a:pPr marL="12700">
              <a:lnSpc>
                <a:spcPct val="100000"/>
              </a:lnSpc>
              <a:spcBef>
                <a:spcPts val="135"/>
              </a:spcBef>
            </a:pPr>
            <a:r>
              <a:rPr sz="2700" spc="55" dirty="0">
                <a:solidFill>
                  <a:srgbClr val="FFFAFA"/>
                </a:solidFill>
                <a:latin typeface="Lucida Sans Unicode"/>
                <a:cs typeface="Lucida Sans Unicode"/>
              </a:rPr>
              <a:t>Adnan</a:t>
            </a:r>
            <a:r>
              <a:rPr sz="2700" spc="65" dirty="0">
                <a:solidFill>
                  <a:srgbClr val="FFFAFA"/>
                </a:solidFill>
                <a:latin typeface="Lucida Sans Unicode"/>
                <a:cs typeface="Lucida Sans Unicode"/>
              </a:rPr>
              <a:t> </a:t>
            </a:r>
            <a:r>
              <a:rPr sz="2700" spc="70" dirty="0">
                <a:solidFill>
                  <a:srgbClr val="FFFAFA"/>
                </a:solidFill>
                <a:latin typeface="Lucida Sans Unicode"/>
                <a:cs typeface="Lucida Sans Unicode"/>
              </a:rPr>
              <a:t>Rony</a:t>
            </a:r>
            <a:endParaRPr lang="en-US" sz="2700" spc="70" dirty="0">
              <a:solidFill>
                <a:srgbClr val="FFFAFA"/>
              </a:solidFill>
              <a:latin typeface="Lucida Sans Unicode"/>
              <a:cs typeface="Lucida Sans Unicode"/>
            </a:endParaRPr>
          </a:p>
          <a:p>
            <a:pPr marL="12700">
              <a:lnSpc>
                <a:spcPct val="100000"/>
              </a:lnSpc>
              <a:spcBef>
                <a:spcPts val="135"/>
              </a:spcBef>
            </a:pPr>
            <a:endParaRPr lang="en-US" sz="2400" spc="70" dirty="0">
              <a:solidFill>
                <a:srgbClr val="FFFAFA"/>
              </a:solidFill>
              <a:latin typeface="Lucida Sans Unicode"/>
              <a:cs typeface="Lucida Sans Unicode"/>
            </a:endParaRPr>
          </a:p>
          <a:p>
            <a:pPr marL="12700">
              <a:lnSpc>
                <a:spcPct val="100000"/>
              </a:lnSpc>
              <a:spcBef>
                <a:spcPts val="135"/>
              </a:spcBef>
            </a:pPr>
            <a:r>
              <a:rPr lang="en-US" sz="2400" spc="70" dirty="0">
                <a:solidFill>
                  <a:srgbClr val="FFFAFA"/>
                </a:solidFill>
                <a:latin typeface="Lucida Sans Unicode"/>
                <a:cs typeface="Lucida Sans Unicode"/>
              </a:rPr>
              <a:t>221-15-5155</a:t>
            </a:r>
            <a:endParaRPr sz="2400" dirty="0">
              <a:latin typeface="Lucida Sans Unicode"/>
              <a:cs typeface="Lucida Sans Unicode"/>
            </a:endParaRPr>
          </a:p>
        </p:txBody>
      </p:sp>
      <p:sp>
        <p:nvSpPr>
          <p:cNvPr id="29" name="object 29"/>
          <p:cNvSpPr txBox="1"/>
          <p:nvPr/>
        </p:nvSpPr>
        <p:spPr>
          <a:xfrm>
            <a:off x="9601200" y="4475432"/>
            <a:ext cx="5022897" cy="2687915"/>
          </a:xfrm>
          <a:prstGeom prst="rect">
            <a:avLst/>
          </a:prstGeom>
        </p:spPr>
        <p:txBody>
          <a:bodyPr vert="horz" wrap="square" lIns="0" tIns="31750" rIns="0" bIns="0" rtlCol="0">
            <a:spAutoFit/>
          </a:bodyPr>
          <a:lstStyle/>
          <a:p>
            <a:pPr marL="12700" marR="5080" indent="169545">
              <a:lnSpc>
                <a:spcPts val="3229"/>
              </a:lnSpc>
              <a:spcBef>
                <a:spcPts val="250"/>
              </a:spcBef>
            </a:pPr>
            <a:endParaRPr lang="en-US" sz="2700" spc="-110" dirty="0">
              <a:solidFill>
                <a:srgbClr val="FFFAFA"/>
              </a:solidFill>
              <a:latin typeface="Lucida Sans Unicode"/>
              <a:cs typeface="Lucida Sans Unicode"/>
            </a:endParaRPr>
          </a:p>
          <a:p>
            <a:pPr marL="12700" marR="5080" indent="169545">
              <a:lnSpc>
                <a:spcPts val="3229"/>
              </a:lnSpc>
              <a:spcBef>
                <a:spcPts val="250"/>
              </a:spcBef>
            </a:pPr>
            <a:endParaRPr lang="en-US" sz="2700" spc="-110" dirty="0">
              <a:solidFill>
                <a:srgbClr val="FFFAFA"/>
              </a:solidFill>
              <a:latin typeface="Lucida Sans Unicode"/>
              <a:cs typeface="Lucida Sans Unicode"/>
            </a:endParaRPr>
          </a:p>
          <a:p>
            <a:pPr marL="12700" marR="5080" indent="169545">
              <a:lnSpc>
                <a:spcPts val="3229"/>
              </a:lnSpc>
              <a:spcBef>
                <a:spcPts val="250"/>
              </a:spcBef>
            </a:pPr>
            <a:r>
              <a:rPr lang="en-US" sz="2700" spc="-110" dirty="0">
                <a:solidFill>
                  <a:srgbClr val="FFFAFA"/>
                </a:solidFill>
                <a:latin typeface="Lucida Sans Unicode"/>
                <a:cs typeface="Lucida Sans Unicode"/>
              </a:rPr>
              <a:t>Nafiur Rahman Sabbir</a:t>
            </a:r>
          </a:p>
          <a:p>
            <a:pPr marL="12700" marR="5080" indent="169545">
              <a:lnSpc>
                <a:spcPts val="3229"/>
              </a:lnSpc>
              <a:spcBef>
                <a:spcPts val="250"/>
              </a:spcBef>
            </a:pPr>
            <a:endParaRPr lang="en-US" sz="2700" spc="-110" dirty="0">
              <a:solidFill>
                <a:srgbClr val="FFFAFA"/>
              </a:solidFill>
              <a:latin typeface="Lucida Sans Unicode"/>
              <a:cs typeface="Lucida Sans Unicode"/>
            </a:endParaRPr>
          </a:p>
          <a:p>
            <a:pPr marL="12700" marR="5080" indent="169545">
              <a:lnSpc>
                <a:spcPts val="3229"/>
              </a:lnSpc>
              <a:spcBef>
                <a:spcPts val="250"/>
              </a:spcBef>
            </a:pPr>
            <a:r>
              <a:rPr lang="en-US" sz="2700" spc="-110" dirty="0">
                <a:solidFill>
                  <a:srgbClr val="FFFAFA"/>
                </a:solidFill>
                <a:latin typeface="Lucida Sans Unicode"/>
                <a:cs typeface="Lucida Sans Unicode"/>
              </a:rPr>
              <a:t>221-15-5871</a:t>
            </a:r>
          </a:p>
          <a:p>
            <a:pPr marL="12700" marR="5080" indent="169545">
              <a:lnSpc>
                <a:spcPts val="3229"/>
              </a:lnSpc>
              <a:spcBef>
                <a:spcPts val="250"/>
              </a:spcBef>
            </a:pPr>
            <a:endParaRPr sz="2700" dirty="0">
              <a:latin typeface="Lucida Sans Unicode"/>
              <a:cs typeface="Lucida Sans Unicod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094404" y="2901697"/>
            <a:ext cx="14545991" cy="6493178"/>
            <a:chOff x="0" y="0"/>
            <a:chExt cx="3831043" cy="1710138"/>
          </a:xfrm>
        </p:grpSpPr>
        <p:sp>
          <p:nvSpPr>
            <p:cNvPr id="4" name="Freeform 4"/>
            <p:cNvSpPr/>
            <p:nvPr/>
          </p:nvSpPr>
          <p:spPr>
            <a:xfrm>
              <a:off x="0" y="0"/>
              <a:ext cx="3831043" cy="1710137"/>
            </a:xfrm>
            <a:custGeom>
              <a:avLst/>
              <a:gdLst/>
              <a:ahLst/>
              <a:cxnLst/>
              <a:rect l="l" t="t" r="r" b="b"/>
              <a:pathLst>
                <a:path w="3831043" h="1710137">
                  <a:moveTo>
                    <a:pt x="0" y="0"/>
                  </a:moveTo>
                  <a:lnTo>
                    <a:pt x="3831043" y="0"/>
                  </a:lnTo>
                  <a:lnTo>
                    <a:pt x="3831043" y="1710137"/>
                  </a:lnTo>
                  <a:lnTo>
                    <a:pt x="0" y="1710137"/>
                  </a:lnTo>
                  <a:lnTo>
                    <a:pt x="0" y="0"/>
                  </a:lnTo>
                </a:path>
              </a:pathLst>
            </a:custGeom>
            <a:solidFill>
              <a:srgbClr val="CCCCCC"/>
            </a:solidFill>
          </p:spPr>
          <p:txBody>
            <a:bodyPr/>
            <a:lstStyle/>
            <a:p>
              <a:endParaRPr lang="en-US"/>
            </a:p>
          </p:txBody>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2925128" y="3859489"/>
            <a:ext cx="12884541" cy="2775503"/>
          </a:xfrm>
          <a:prstGeom prst="rect">
            <a:avLst/>
          </a:prstGeom>
        </p:spPr>
        <p:txBody>
          <a:bodyPr lIns="0" tIns="0" rIns="0" bIns="0" rtlCol="0" anchor="t">
            <a:spAutoFit/>
          </a:bodyPr>
          <a:lstStyle/>
          <a:p>
            <a:pPr algn="ctr">
              <a:lnSpc>
                <a:spcPts val="4416"/>
              </a:lnSpc>
            </a:pPr>
            <a:r>
              <a:rPr lang="en-US" sz="3200" dirty="0">
                <a:effectLst/>
                <a:latin typeface="Times New Roman" panose="02020603050405020304" pitchFamily="18" charset="0"/>
                <a:ea typeface="Times New Roman" panose="02020603050405020304" pitchFamily="18" charset="0"/>
              </a:rPr>
              <a:t>The Conference Website project aims to create an online platform that facilitates seamless organization and participation in conferences. The website is designed to provide a user-friendly experience for both organizers and attendees, offering features such as event schedules, speaker information, registration, and interactive communication tools</a:t>
            </a:r>
            <a:endParaRPr lang="en-US" sz="3200" spc="313" dirty="0">
              <a:solidFill>
                <a:srgbClr val="231F20"/>
              </a:solidFill>
              <a:latin typeface="Oswald Bold Italics"/>
            </a:endParaRP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762000" y="1371673"/>
            <a:ext cx="11106325" cy="1317522"/>
          </a:xfrm>
          <a:prstGeom prst="rect">
            <a:avLst/>
          </a:prstGeom>
        </p:spPr>
        <p:txBody>
          <a:bodyPr lIns="0" tIns="0" rIns="0" bIns="0" rtlCol="0" anchor="t">
            <a:spAutoFit/>
          </a:bodyPr>
          <a:lstStyle/>
          <a:p>
            <a:pPr algn="ctr">
              <a:lnSpc>
                <a:spcPts val="10739"/>
              </a:lnSpc>
            </a:pPr>
            <a:r>
              <a:rPr lang="en-US" sz="8000" dirty="0"/>
              <a:t>Introduction</a:t>
            </a:r>
            <a:endParaRPr lang="en-US" sz="7782" spc="762" dirty="0">
              <a:solidFill>
                <a:srgbClr val="231F20"/>
              </a:solidFill>
              <a:latin typeface="Oswald Bold"/>
            </a:endParaRPr>
          </a:p>
        </p:txBody>
      </p:sp>
      <p:sp>
        <p:nvSpPr>
          <p:cNvPr id="9" name="Freeform 9"/>
          <p:cNvSpPr/>
          <p:nvPr/>
        </p:nvSpPr>
        <p:spPr>
          <a:xfrm rot="713112">
            <a:off x="11448758" y="1179247"/>
            <a:ext cx="1639169" cy="1702374"/>
          </a:xfrm>
          <a:custGeom>
            <a:avLst/>
            <a:gdLst/>
            <a:ahLst/>
            <a:cxnLst/>
            <a:rect l="l" t="t" r="r" b="b"/>
            <a:pathLst>
              <a:path w="1639169" h="1702374">
                <a:moveTo>
                  <a:pt x="0" y="0"/>
                </a:moveTo>
                <a:lnTo>
                  <a:pt x="1639169" y="0"/>
                </a:lnTo>
                <a:lnTo>
                  <a:pt x="1639169" y="1702374"/>
                </a:lnTo>
                <a:lnTo>
                  <a:pt x="0" y="1702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US"/>
          </a:p>
        </p:txBody>
      </p:sp>
      <p:sp>
        <p:nvSpPr>
          <p:cNvPr id="3" name="Freeform 3"/>
          <p:cNvSpPr/>
          <p:nvPr/>
        </p:nvSpPr>
        <p:spPr>
          <a:xfrm rot="-9109574">
            <a:off x="2619202" y="2183851"/>
            <a:ext cx="6182224" cy="5136866"/>
          </a:xfrm>
          <a:custGeom>
            <a:avLst/>
            <a:gdLst/>
            <a:ahLst/>
            <a:cxnLst/>
            <a:rect l="l" t="t" r="r" b="b"/>
            <a:pathLst>
              <a:path w="6182224" h="5136866">
                <a:moveTo>
                  <a:pt x="0" y="0"/>
                </a:moveTo>
                <a:lnTo>
                  <a:pt x="6182225" y="0"/>
                </a:lnTo>
                <a:lnTo>
                  <a:pt x="6182225" y="5136866"/>
                </a:lnTo>
                <a:lnTo>
                  <a:pt x="0" y="5136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272635" y="0"/>
            <a:ext cx="17973575" cy="10287000"/>
            <a:chOff x="0" y="0"/>
            <a:chExt cx="4733781" cy="2709333"/>
          </a:xfrm>
        </p:grpSpPr>
        <p:sp>
          <p:nvSpPr>
            <p:cNvPr id="5" name="Freeform 5"/>
            <p:cNvSpPr/>
            <p:nvPr/>
          </p:nvSpPr>
          <p:spPr>
            <a:xfrm>
              <a:off x="0" y="0"/>
              <a:ext cx="4733781" cy="2709333"/>
            </a:xfrm>
            <a:custGeom>
              <a:avLst/>
              <a:gdLst/>
              <a:ahLst/>
              <a:cxnLst/>
              <a:rect l="l" t="t" r="r" b="b"/>
              <a:pathLst>
                <a:path w="4733781" h="2709333">
                  <a:moveTo>
                    <a:pt x="0" y="0"/>
                  </a:moveTo>
                  <a:lnTo>
                    <a:pt x="4733781" y="0"/>
                  </a:lnTo>
                  <a:lnTo>
                    <a:pt x="4733781" y="2709333"/>
                  </a:lnTo>
                  <a:lnTo>
                    <a:pt x="0" y="2709333"/>
                  </a:lnTo>
                  <a:lnTo>
                    <a:pt x="0" y="0"/>
                  </a:lnTo>
                </a:path>
              </a:pathLst>
            </a:custGeom>
            <a:solidFill>
              <a:srgbClr val="FFFFFF"/>
            </a:solidFill>
          </p:spPr>
          <p:txBody>
            <a:bodyPr/>
            <a:lstStyle/>
            <a:p>
              <a:endParaRPr lang="en-US"/>
            </a:p>
          </p:txBody>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924"/>
                </a:lnSpc>
              </a:pPr>
              <a:endParaRPr/>
            </a:p>
          </p:txBody>
        </p:sp>
      </p:grpSp>
      <p:sp>
        <p:nvSpPr>
          <p:cNvPr id="7" name="Freeform 7"/>
          <p:cNvSpPr/>
          <p:nvPr/>
        </p:nvSpPr>
        <p:spPr>
          <a:xfrm rot="7455882">
            <a:off x="6777488" y="1173234"/>
            <a:ext cx="1074697" cy="912515"/>
          </a:xfrm>
          <a:custGeom>
            <a:avLst/>
            <a:gdLst/>
            <a:ahLst/>
            <a:cxnLst/>
            <a:rect l="l" t="t" r="r" b="b"/>
            <a:pathLst>
              <a:path w="1074697" h="912515">
                <a:moveTo>
                  <a:pt x="0" y="0"/>
                </a:moveTo>
                <a:lnTo>
                  <a:pt x="1074697" y="0"/>
                </a:lnTo>
                <a:lnTo>
                  <a:pt x="1074697" y="912515"/>
                </a:lnTo>
                <a:lnTo>
                  <a:pt x="0" y="912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762000" y="2837516"/>
            <a:ext cx="16840200" cy="2246769"/>
          </a:xfrm>
          <a:prstGeom prst="rect">
            <a:avLst/>
          </a:prstGeom>
        </p:spPr>
        <p:txBody>
          <a:bodyPr wrap="square" lIns="0" tIns="0" rIns="0" bIns="0" rtlCol="0" anchor="t">
            <a:spAutoFit/>
          </a:bodyPr>
          <a:lstStyle/>
          <a:p>
            <a:pPr algn="just"/>
            <a:r>
              <a:rPr lang="en-US" sz="3200" dirty="0">
                <a:effectLst/>
                <a:latin typeface="Times New Roman" panose="02020603050405020304" pitchFamily="18" charset="0"/>
                <a:ea typeface="Times New Roman" panose="02020603050405020304" pitchFamily="18" charset="0"/>
              </a:rPr>
              <a:t>The development of the Conference Website involved overcoming various challenges, including designing a responsive and visually appealing interface, implementing secure registration systems, and integrating real-time communication tools. Throughout the project, an iterative development approach was adopted, incorporating feedback from stakeholders to enhance the user experience.</a:t>
            </a:r>
          </a:p>
          <a:p>
            <a:pPr algn="just"/>
            <a:r>
              <a:rPr lang="en-US" sz="1800" dirty="0">
                <a:effectLst/>
                <a:latin typeface="Times New Roman" panose="02020603050405020304" pitchFamily="18" charset="0"/>
                <a:ea typeface="Times New Roman" panose="02020603050405020304" pitchFamily="18" charset="0"/>
              </a:rPr>
              <a:t> </a:t>
            </a:r>
          </a:p>
        </p:txBody>
      </p:sp>
      <p:sp>
        <p:nvSpPr>
          <p:cNvPr id="9" name="TextBox 9"/>
          <p:cNvSpPr txBox="1"/>
          <p:nvPr/>
        </p:nvSpPr>
        <p:spPr>
          <a:xfrm>
            <a:off x="609600" y="648685"/>
            <a:ext cx="8191500" cy="1004121"/>
          </a:xfrm>
          <a:prstGeom prst="rect">
            <a:avLst/>
          </a:prstGeom>
        </p:spPr>
        <p:txBody>
          <a:bodyPr wrap="square" lIns="0" tIns="0" rIns="0" bIns="0" rtlCol="0" anchor="t">
            <a:spAutoFit/>
          </a:bodyPr>
          <a:lstStyle/>
          <a:p>
            <a:pPr>
              <a:lnSpc>
                <a:spcPts val="8960"/>
              </a:lnSpc>
            </a:pPr>
            <a:r>
              <a:rPr lang="en-US" sz="5400" spc="573" dirty="0">
                <a:solidFill>
                  <a:srgbClr val="000000"/>
                </a:solidFill>
                <a:latin typeface="Norwester"/>
              </a:rPr>
              <a:t>Project Overview</a:t>
            </a:r>
          </a:p>
        </p:txBody>
      </p:sp>
      <p:sp>
        <p:nvSpPr>
          <p:cNvPr id="11" name="TextBox 8">
            <a:extLst>
              <a:ext uri="{FF2B5EF4-FFF2-40B4-BE49-F238E27FC236}">
                <a16:creationId xmlns:a16="http://schemas.microsoft.com/office/drawing/2014/main" id="{B006F24F-DBC7-5E1C-F4AB-5FF1C7393623}"/>
              </a:ext>
            </a:extLst>
          </p:cNvPr>
          <p:cNvSpPr txBox="1"/>
          <p:nvPr/>
        </p:nvSpPr>
        <p:spPr>
          <a:xfrm>
            <a:off x="839322" y="5689736"/>
            <a:ext cx="16840200" cy="2462213"/>
          </a:xfrm>
          <a:prstGeom prst="rect">
            <a:avLst/>
          </a:prstGeom>
        </p:spPr>
        <p:txBody>
          <a:bodyPr wrap="square" lIns="0" tIns="0" rIns="0" bIns="0" rtlCol="0" anchor="t">
            <a:spAutoFit/>
          </a:bodyPr>
          <a:lstStyle/>
          <a:p>
            <a:pPr algn="just"/>
            <a:r>
              <a:rPr lang="en-US" sz="3200" dirty="0">
                <a:effectLst/>
                <a:latin typeface="Times New Roman" panose="02020603050405020304" pitchFamily="18" charset="0"/>
                <a:ea typeface="Times New Roman" panose="02020603050405020304" pitchFamily="18" charset="0"/>
              </a:rPr>
              <a:t>In conclusion, the Conference Website serves as a comprehensive solution for modern conference management, addressing the needs of both organizers and attendees. The platform's success lies in its ability to streamline business processes, provide valuable information, and foster interactive communication within the conference community.</a:t>
            </a:r>
          </a:p>
          <a:p>
            <a:pPr algn="just"/>
            <a:endParaRPr lang="en-US" sz="32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60000"/>
            </a:blip>
            <a:stretch>
              <a:fillRect t="-20816" r="-3049" b="-20007"/>
            </a:stretch>
          </a:blipFill>
        </p:spPr>
        <p:txBody>
          <a:bodyPr/>
          <a:lstStyle/>
          <a:p>
            <a:endParaRPr lang="en-US"/>
          </a:p>
        </p:txBody>
      </p:sp>
      <p:grpSp>
        <p:nvGrpSpPr>
          <p:cNvPr id="3" name="Group 3"/>
          <p:cNvGrpSpPr/>
          <p:nvPr/>
        </p:nvGrpSpPr>
        <p:grpSpPr>
          <a:xfrm>
            <a:off x="2971801" y="2014274"/>
            <a:ext cx="10896599" cy="6634426"/>
            <a:chOff x="0" y="0"/>
            <a:chExt cx="2903398" cy="2082151"/>
          </a:xfrm>
        </p:grpSpPr>
        <p:sp>
          <p:nvSpPr>
            <p:cNvPr id="4" name="Freeform 4"/>
            <p:cNvSpPr/>
            <p:nvPr/>
          </p:nvSpPr>
          <p:spPr>
            <a:xfrm>
              <a:off x="0" y="0"/>
              <a:ext cx="2903398" cy="2082151"/>
            </a:xfrm>
            <a:custGeom>
              <a:avLst/>
              <a:gdLst/>
              <a:ahLst/>
              <a:cxnLst/>
              <a:rect l="l" t="t" r="r" b="b"/>
              <a:pathLst>
                <a:path w="2903398" h="2082151">
                  <a:moveTo>
                    <a:pt x="17557" y="0"/>
                  </a:moveTo>
                  <a:lnTo>
                    <a:pt x="2885841" y="0"/>
                  </a:lnTo>
                  <a:cubicBezTo>
                    <a:pt x="2890498" y="0"/>
                    <a:pt x="2894963" y="1850"/>
                    <a:pt x="2898256" y="5142"/>
                  </a:cubicBezTo>
                  <a:cubicBezTo>
                    <a:pt x="2901549" y="8435"/>
                    <a:pt x="2903398" y="12901"/>
                    <a:pt x="2903398" y="17557"/>
                  </a:cubicBezTo>
                  <a:lnTo>
                    <a:pt x="2903398" y="2064594"/>
                  </a:lnTo>
                  <a:cubicBezTo>
                    <a:pt x="2903398" y="2074291"/>
                    <a:pt x="2895538" y="2082151"/>
                    <a:pt x="2885841" y="2082151"/>
                  </a:cubicBezTo>
                  <a:lnTo>
                    <a:pt x="17557" y="2082151"/>
                  </a:lnTo>
                  <a:cubicBezTo>
                    <a:pt x="12901" y="2082151"/>
                    <a:pt x="8435" y="2080302"/>
                    <a:pt x="5142" y="2077009"/>
                  </a:cubicBezTo>
                  <a:cubicBezTo>
                    <a:pt x="1850" y="2073716"/>
                    <a:pt x="0" y="2069250"/>
                    <a:pt x="0" y="2064594"/>
                  </a:cubicBezTo>
                  <a:lnTo>
                    <a:pt x="0" y="17557"/>
                  </a:lnTo>
                  <a:cubicBezTo>
                    <a:pt x="0" y="12901"/>
                    <a:pt x="1850" y="8435"/>
                    <a:pt x="5142" y="5142"/>
                  </a:cubicBezTo>
                  <a:cubicBezTo>
                    <a:pt x="8435" y="1850"/>
                    <a:pt x="12901" y="0"/>
                    <a:pt x="17557" y="0"/>
                  </a:cubicBezTo>
                  <a:close/>
                </a:path>
              </a:pathLst>
            </a:custGeom>
            <a:solidFill>
              <a:srgbClr val="A2AB91"/>
            </a:solidFill>
          </p:spPr>
          <p:txBody>
            <a:bodyPr/>
            <a:lstStyle/>
            <a:p>
              <a:pPr algn="just"/>
              <a:r>
                <a:rPr lang="en-US" sz="2000" b="1" dirty="0">
                  <a:effectLst/>
                  <a:latin typeface="Times New Roman" panose="02020603050405020304" pitchFamily="18" charset="0"/>
                  <a:ea typeface="Times New Roman" panose="02020603050405020304" pitchFamily="18" charset="0"/>
                </a:rPr>
                <a:t>The primary objectives of the Conference Website project include:</a:t>
              </a:r>
            </a:p>
            <a:p>
              <a:pPr algn="just"/>
              <a:r>
                <a:rPr lang="en-US" sz="2000" dirty="0">
                  <a:effectLst/>
                  <a:latin typeface="Times New Roman" panose="02020603050405020304" pitchFamily="18" charset="0"/>
                  <a:ea typeface="Times New Roman" panose="02020603050405020304" pitchFamily="18" charset="0"/>
                </a:rPr>
                <a:t> </a:t>
              </a:r>
            </a:p>
            <a:p>
              <a:pPr algn="just"/>
              <a:r>
                <a:rPr lang="en-US" sz="2000" b="1" dirty="0">
                  <a:effectLst/>
                  <a:latin typeface="Times New Roman" panose="02020603050405020304" pitchFamily="18" charset="0"/>
                  <a:ea typeface="Times New Roman" panose="02020603050405020304" pitchFamily="18" charset="0"/>
                </a:rPr>
                <a:t>User-Friendly Interface: </a:t>
              </a:r>
              <a:r>
                <a:rPr lang="en-US" sz="2000" dirty="0">
                  <a:effectLst/>
                  <a:latin typeface="Times New Roman" panose="02020603050405020304" pitchFamily="18" charset="0"/>
                  <a:ea typeface="Times New Roman" panose="02020603050405020304" pitchFamily="18" charset="0"/>
                </a:rPr>
                <a:t>Develop an intuitive and easy-to-navigate interface for organizers and attendees.</a:t>
              </a:r>
            </a:p>
            <a:p>
              <a:pPr algn="just"/>
              <a:endParaRPr lang="en-US" sz="2000" b="1"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Event Management: </a:t>
              </a:r>
              <a:r>
                <a:rPr lang="en-US" sz="2000" dirty="0">
                  <a:effectLst/>
                  <a:latin typeface="Times New Roman" panose="02020603050405020304" pitchFamily="18" charset="0"/>
                  <a:ea typeface="Times New Roman" panose="02020603050405020304" pitchFamily="18" charset="0"/>
                </a:rPr>
                <a:t>Implement features for creating, editing, and managing conference events.</a:t>
              </a:r>
            </a:p>
            <a:p>
              <a:pPr algn="just"/>
              <a:endParaRPr lang="en-US" sz="2000"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Speaker Information: </a:t>
              </a:r>
              <a:r>
                <a:rPr lang="en-US" sz="2000" dirty="0">
                  <a:effectLst/>
                  <a:latin typeface="Times New Roman" panose="02020603050405020304" pitchFamily="18" charset="0"/>
                  <a:ea typeface="Times New Roman" panose="02020603050405020304" pitchFamily="18" charset="0"/>
                </a:rPr>
                <a:t>Provide a platform for organizers to showcase speaker profiles and allow attendees to access relevant information.</a:t>
              </a:r>
            </a:p>
            <a:p>
              <a:pPr algn="just"/>
              <a:endParaRPr lang="en-US" sz="2000"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Registration System</a:t>
              </a:r>
              <a:r>
                <a:rPr lang="en-US" sz="2000" dirty="0">
                  <a:effectLst/>
                  <a:latin typeface="Times New Roman" panose="02020603050405020304" pitchFamily="18" charset="0"/>
                  <a:ea typeface="Times New Roman" panose="02020603050405020304" pitchFamily="18" charset="0"/>
                </a:rPr>
                <a:t>: Develop a secure and efficient registration system for conference participants.</a:t>
              </a:r>
            </a:p>
            <a:p>
              <a:pPr algn="just"/>
              <a:endParaRPr lang="en-US" sz="2000" dirty="0">
                <a:effectLst/>
                <a:latin typeface="Times New Roman" panose="02020603050405020304" pitchFamily="18" charset="0"/>
                <a:ea typeface="Times New Roman" panose="02020603050405020304" pitchFamily="18" charset="0"/>
              </a:endParaRPr>
            </a:p>
            <a:p>
              <a:pPr algn="just"/>
              <a:r>
                <a:rPr lang="en-US" sz="2000" b="1" dirty="0">
                  <a:effectLst/>
                  <a:latin typeface="Times New Roman" panose="02020603050405020304" pitchFamily="18" charset="0"/>
                  <a:ea typeface="Times New Roman" panose="02020603050405020304" pitchFamily="18" charset="0"/>
                </a:rPr>
                <a:t>Communication Tools: </a:t>
              </a:r>
              <a:r>
                <a:rPr lang="en-US" sz="2000" dirty="0">
                  <a:effectLst/>
                  <a:latin typeface="Times New Roman" panose="02020603050405020304" pitchFamily="18" charset="0"/>
                  <a:ea typeface="Times New Roman" panose="02020603050405020304" pitchFamily="18" charset="0"/>
                </a:rPr>
                <a:t>Integrate interactive communication tools, such as discussion forums and chat functionalities.</a:t>
              </a:r>
            </a:p>
            <a:p>
              <a:endParaRPr lang="en-US" sz="2000" dirty="0"/>
            </a:p>
          </p:txBody>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799"/>
                </a:lnSpc>
              </a:pPr>
              <a:endParaRPr/>
            </a:p>
          </p:txBody>
        </p:sp>
      </p:grpSp>
      <p:sp>
        <p:nvSpPr>
          <p:cNvPr id="6" name="Freeform 6"/>
          <p:cNvSpPr/>
          <p:nvPr/>
        </p:nvSpPr>
        <p:spPr>
          <a:xfrm rot="713112">
            <a:off x="8058514" y="50834"/>
            <a:ext cx="1639169" cy="1702374"/>
          </a:xfrm>
          <a:custGeom>
            <a:avLst/>
            <a:gdLst/>
            <a:ahLst/>
            <a:cxnLst/>
            <a:rect l="l" t="t" r="r" b="b"/>
            <a:pathLst>
              <a:path w="1639169" h="1702374">
                <a:moveTo>
                  <a:pt x="0" y="0"/>
                </a:moveTo>
                <a:lnTo>
                  <a:pt x="1639169" y="0"/>
                </a:lnTo>
                <a:lnTo>
                  <a:pt x="1639169" y="1702374"/>
                </a:lnTo>
                <a:lnTo>
                  <a:pt x="0" y="170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722277" y="87077"/>
            <a:ext cx="7490822" cy="1102866"/>
          </a:xfrm>
          <a:prstGeom prst="rect">
            <a:avLst/>
          </a:prstGeom>
        </p:spPr>
        <p:txBody>
          <a:bodyPr lIns="0" tIns="0" rIns="0" bIns="0" rtlCol="0" anchor="t">
            <a:spAutoFit/>
          </a:bodyPr>
          <a:lstStyle/>
          <a:p>
            <a:pPr>
              <a:lnSpc>
                <a:spcPts val="8560"/>
              </a:lnSpc>
            </a:pPr>
            <a:r>
              <a:rPr lang="en-US" sz="8000" dirty="0" err="1">
                <a:solidFill>
                  <a:srgbClr val="000000"/>
                </a:solidFill>
                <a:latin typeface="Bryndan Write"/>
              </a:rPr>
              <a:t>OBjective</a:t>
            </a:r>
            <a:endParaRPr lang="en-US" sz="8000" dirty="0">
              <a:solidFill>
                <a:srgbClr val="000000"/>
              </a:solidFill>
              <a:latin typeface="Bryndan Write"/>
            </a:endParaRPr>
          </a:p>
        </p:txBody>
      </p:sp>
      <p:sp>
        <p:nvSpPr>
          <p:cNvPr id="8" name="TextBox 8"/>
          <p:cNvSpPr txBox="1"/>
          <p:nvPr/>
        </p:nvSpPr>
        <p:spPr>
          <a:xfrm>
            <a:off x="3498710" y="3117877"/>
            <a:ext cx="10758776" cy="469039"/>
          </a:xfrm>
          <a:prstGeom prst="rect">
            <a:avLst/>
          </a:prstGeom>
        </p:spPr>
        <p:txBody>
          <a:bodyPr lIns="0" tIns="0" rIns="0" bIns="0" rtlCol="0" anchor="t">
            <a:spAutoFit/>
          </a:bodyPr>
          <a:lstStyle/>
          <a:p>
            <a:pPr algn="ctr">
              <a:lnSpc>
                <a:spcPts val="3593"/>
              </a:lnSpc>
            </a:pPr>
            <a:endParaRPr lang="en-US" sz="3600" dirty="0">
              <a:solidFill>
                <a:srgbClr val="1A1A1A"/>
              </a:solidFill>
              <a:latin typeface="ABeeZe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473932" y="426433"/>
            <a:ext cx="6085965" cy="1502399"/>
          </a:xfrm>
          <a:prstGeom prst="rect">
            <a:avLst/>
          </a:prstGeom>
        </p:spPr>
        <p:txBody>
          <a:bodyPr lIns="0" tIns="0" rIns="0" bIns="0" rtlCol="0" anchor="t">
            <a:spAutoFit/>
          </a:bodyPr>
          <a:lstStyle/>
          <a:p>
            <a:pPr>
              <a:lnSpc>
                <a:spcPts val="6135"/>
              </a:lnSpc>
            </a:pPr>
            <a:r>
              <a:rPr lang="en-US" sz="4446" spc="435" dirty="0" err="1">
                <a:solidFill>
                  <a:srgbClr val="231F20"/>
                </a:solidFill>
                <a:latin typeface="Oswald Bold"/>
              </a:rPr>
              <a:t>Implimentatation</a:t>
            </a:r>
            <a:r>
              <a:rPr lang="en-US" sz="4446" spc="435" dirty="0">
                <a:solidFill>
                  <a:srgbClr val="231F20"/>
                </a:solidFill>
                <a:latin typeface="Oswald Bold"/>
              </a:rPr>
              <a:t>:</a:t>
            </a:r>
          </a:p>
          <a:p>
            <a:pPr marL="0" lvl="0" indent="0">
              <a:lnSpc>
                <a:spcPts val="6135"/>
              </a:lnSpc>
              <a:spcBef>
                <a:spcPct val="0"/>
              </a:spcBef>
            </a:pPr>
            <a:endParaRPr lang="en-US" sz="4446" spc="435" dirty="0">
              <a:solidFill>
                <a:srgbClr val="231F20"/>
              </a:solidFill>
              <a:latin typeface="Oswald Bold"/>
            </a:endParaRPr>
          </a:p>
        </p:txBody>
      </p:sp>
      <p:grpSp>
        <p:nvGrpSpPr>
          <p:cNvPr id="5" name="Group 5"/>
          <p:cNvGrpSpPr/>
          <p:nvPr/>
        </p:nvGrpSpPr>
        <p:grpSpPr>
          <a:xfrm>
            <a:off x="16211952" y="790927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lnTo>
                    <a:pt x="0" y="0"/>
                  </a:lnTo>
                </a:path>
              </a:pathLst>
            </a:custGeom>
            <a:solidFill>
              <a:srgbClr val="CCCCCC"/>
            </a:solidFill>
          </p:spPr>
          <p:txBody>
            <a:bodyPr/>
            <a:lstStyle/>
            <a:p>
              <a:endParaRPr lang="en-US"/>
            </a:p>
          </p:txBody>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430163" y="2171700"/>
            <a:ext cx="17427673" cy="7383123"/>
            <a:chOff x="0" y="0"/>
            <a:chExt cx="4590004" cy="1944526"/>
          </a:xfrm>
        </p:grpSpPr>
        <p:sp>
          <p:nvSpPr>
            <p:cNvPr id="9" name="Freeform 9"/>
            <p:cNvSpPr/>
            <p:nvPr/>
          </p:nvSpPr>
          <p:spPr>
            <a:xfrm>
              <a:off x="0" y="0"/>
              <a:ext cx="4590004" cy="1944526"/>
            </a:xfrm>
            <a:custGeom>
              <a:avLst/>
              <a:gdLst/>
              <a:ahLst/>
              <a:cxnLst/>
              <a:rect l="l" t="t" r="r" b="b"/>
              <a:pathLst>
                <a:path w="4590004" h="1944526">
                  <a:moveTo>
                    <a:pt x="0" y="0"/>
                  </a:moveTo>
                  <a:lnTo>
                    <a:pt x="4590004" y="0"/>
                  </a:lnTo>
                  <a:lnTo>
                    <a:pt x="4590004" y="1944526"/>
                  </a:lnTo>
                  <a:lnTo>
                    <a:pt x="0" y="1944526"/>
                  </a:lnTo>
                  <a:lnTo>
                    <a:pt x="0" y="0"/>
                  </a:lnTo>
                </a:path>
              </a:pathLst>
            </a:custGeom>
            <a:solidFill>
              <a:srgbClr val="A2AB91"/>
            </a:solidFill>
          </p:spPr>
          <p:txBody>
            <a:bodyPr/>
            <a:lstStyle/>
            <a:p>
              <a:endParaRPr lang="en-US"/>
            </a:p>
          </p:txBody>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5105400" y="3067386"/>
            <a:ext cx="7152021" cy="4152227"/>
          </a:xfrm>
          <a:prstGeom prst="rect">
            <a:avLst/>
          </a:prstGeom>
        </p:spPr>
        <p:txBody>
          <a:bodyPr wrap="square" lIns="0" tIns="0" rIns="0" bIns="0" rtlCol="0" anchor="t">
            <a:spAutoFit/>
          </a:bodyPr>
          <a:lstStyle/>
          <a:p>
            <a:r>
              <a:rPr lang="en-US" sz="3600" b="1" dirty="0">
                <a:effectLst/>
                <a:latin typeface="Times New Roman" panose="02020603050405020304" pitchFamily="18" charset="0"/>
                <a:ea typeface="Times New Roman" panose="02020603050405020304" pitchFamily="18" charset="0"/>
              </a:rPr>
              <a:t>The technology used as follow:</a:t>
            </a:r>
          </a:p>
          <a:p>
            <a:r>
              <a:rPr lang="en-US" sz="3600" b="1" dirty="0">
                <a:effectLst/>
                <a:latin typeface="Times New Roman" panose="02020603050405020304" pitchFamily="18" charset="0"/>
                <a:ea typeface="Times New Roman" panose="02020603050405020304" pitchFamily="18" charset="0"/>
              </a:rPr>
              <a:t> </a:t>
            </a:r>
          </a:p>
          <a:p>
            <a:pPr marL="800100" lvl="1" indent="-342900">
              <a:buFont typeface="Wingdings" panose="05000000000000000000" pitchFamily="2" charset="2"/>
              <a:buChar char=""/>
            </a:pPr>
            <a:r>
              <a:rPr lang="en-US" sz="3600" b="1" dirty="0">
                <a:effectLst/>
                <a:latin typeface="Times New Roman" panose="02020603050405020304" pitchFamily="18" charset="0"/>
                <a:ea typeface="Times New Roman" panose="02020603050405020304" pitchFamily="18" charset="0"/>
              </a:rPr>
              <a:t>HTML</a:t>
            </a:r>
          </a:p>
          <a:p>
            <a:pPr marL="800100" lvl="1" indent="-342900">
              <a:buFont typeface="Wingdings" panose="05000000000000000000" pitchFamily="2" charset="2"/>
              <a:buChar char=""/>
            </a:pPr>
            <a:r>
              <a:rPr lang="en-US" sz="3600" b="1" dirty="0">
                <a:effectLst/>
                <a:latin typeface="Times New Roman" panose="02020603050405020304" pitchFamily="18" charset="0"/>
                <a:ea typeface="Times New Roman" panose="02020603050405020304" pitchFamily="18" charset="0"/>
              </a:rPr>
              <a:t>TAILWIND CSS</a:t>
            </a:r>
          </a:p>
          <a:p>
            <a:pPr marL="800100" lvl="1" indent="-342900">
              <a:buFont typeface="Wingdings" panose="05000000000000000000" pitchFamily="2" charset="2"/>
              <a:buChar char=""/>
            </a:pPr>
            <a:r>
              <a:rPr lang="en-US" sz="3600" b="1" dirty="0">
                <a:effectLst/>
                <a:latin typeface="Times New Roman" panose="02020603050405020304" pitchFamily="18" charset="0"/>
                <a:ea typeface="Times New Roman" panose="02020603050405020304" pitchFamily="18" charset="0"/>
              </a:rPr>
              <a:t>JS</a:t>
            </a:r>
          </a:p>
          <a:p>
            <a:pPr marL="800100" lvl="1" indent="-342900">
              <a:buFont typeface="Wingdings" panose="05000000000000000000" pitchFamily="2" charset="2"/>
              <a:buChar char=""/>
            </a:pPr>
            <a:r>
              <a:rPr lang="en-US" sz="3600" b="1" dirty="0">
                <a:effectLst/>
                <a:latin typeface="Times New Roman" panose="02020603050405020304" pitchFamily="18" charset="0"/>
                <a:ea typeface="Times New Roman" panose="02020603050405020304" pitchFamily="18" charset="0"/>
              </a:rPr>
              <a:t>REACT JS</a:t>
            </a:r>
          </a:p>
          <a:p>
            <a:pPr>
              <a:lnSpc>
                <a:spcPts val="3525"/>
              </a:lnSpc>
            </a:pPr>
            <a:endParaRPr lang="en-US" sz="2217" dirty="0">
              <a:solidFill>
                <a:srgbClr val="000000"/>
              </a:solidFill>
              <a:latin typeface="DM Sans Bold"/>
            </a:endParaRPr>
          </a:p>
          <a:p>
            <a:pPr>
              <a:lnSpc>
                <a:spcPts val="3104"/>
              </a:lnSpc>
            </a:pPr>
            <a:endParaRPr lang="en-US" sz="2217" dirty="0">
              <a:solidFill>
                <a:srgbClr val="000000"/>
              </a:solidFill>
              <a:latin typeface="DM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4" name="TextBox 4"/>
          <p:cNvSpPr txBox="1"/>
          <p:nvPr/>
        </p:nvSpPr>
        <p:spPr>
          <a:xfrm>
            <a:off x="473932" y="426433"/>
            <a:ext cx="8212868" cy="1502399"/>
          </a:xfrm>
          <a:prstGeom prst="rect">
            <a:avLst/>
          </a:prstGeom>
        </p:spPr>
        <p:txBody>
          <a:bodyPr wrap="square" lIns="0" tIns="0" rIns="0" bIns="0" rtlCol="0" anchor="t">
            <a:spAutoFit/>
          </a:bodyPr>
          <a:lstStyle/>
          <a:p>
            <a:pPr>
              <a:lnSpc>
                <a:spcPts val="6135"/>
              </a:lnSpc>
            </a:pPr>
            <a:r>
              <a:rPr lang="en-US" sz="4446" spc="435" dirty="0">
                <a:solidFill>
                  <a:srgbClr val="231F20"/>
                </a:solidFill>
                <a:latin typeface="Oswald Bold"/>
              </a:rPr>
              <a:t>Home Page: </a:t>
            </a:r>
          </a:p>
          <a:p>
            <a:pPr marL="0" lvl="0" indent="0">
              <a:lnSpc>
                <a:spcPts val="6135"/>
              </a:lnSpc>
              <a:spcBef>
                <a:spcPct val="0"/>
              </a:spcBef>
            </a:pPr>
            <a:endParaRPr lang="en-US" sz="4446" spc="435" dirty="0">
              <a:solidFill>
                <a:srgbClr val="231F20"/>
              </a:solidFill>
              <a:latin typeface="Oswald Bold"/>
            </a:endParaRPr>
          </a:p>
        </p:txBody>
      </p:sp>
      <p:pic>
        <p:nvPicPr>
          <p:cNvPr id="9" name="Picture 8">
            <a:extLst>
              <a:ext uri="{FF2B5EF4-FFF2-40B4-BE49-F238E27FC236}">
                <a16:creationId xmlns:a16="http://schemas.microsoft.com/office/drawing/2014/main" id="{A5B8A3F4-D3D6-D935-2358-990FA76186F7}"/>
              </a:ext>
            </a:extLst>
          </p:cNvPr>
          <p:cNvPicPr>
            <a:picLocks noChangeAspect="1"/>
          </p:cNvPicPr>
          <p:nvPr/>
        </p:nvPicPr>
        <p:blipFill>
          <a:blip r:embed="rId2"/>
          <a:stretch>
            <a:fillRect/>
          </a:stretch>
        </p:blipFill>
        <p:spPr>
          <a:xfrm>
            <a:off x="3352800" y="1547304"/>
            <a:ext cx="9105900" cy="5486163"/>
          </a:xfrm>
          <a:prstGeom prst="rect">
            <a:avLst/>
          </a:prstGeom>
        </p:spPr>
      </p:pic>
      <p:pic>
        <p:nvPicPr>
          <p:cNvPr id="10" name="Picture 9">
            <a:extLst>
              <a:ext uri="{FF2B5EF4-FFF2-40B4-BE49-F238E27FC236}">
                <a16:creationId xmlns:a16="http://schemas.microsoft.com/office/drawing/2014/main" id="{13142772-68F4-5D3F-C5DA-BA54D05ED92B}"/>
              </a:ext>
            </a:extLst>
          </p:cNvPr>
          <p:cNvPicPr>
            <a:picLocks noChangeAspect="1"/>
          </p:cNvPicPr>
          <p:nvPr/>
        </p:nvPicPr>
        <p:blipFill>
          <a:blip r:embed="rId3"/>
          <a:stretch>
            <a:fillRect/>
          </a:stretch>
        </p:blipFill>
        <p:spPr>
          <a:xfrm>
            <a:off x="974349" y="8483727"/>
            <a:ext cx="16339302" cy="511937"/>
          </a:xfrm>
          <a:prstGeom prst="rect">
            <a:avLst/>
          </a:prstGeom>
        </p:spPr>
      </p:pic>
      <p:sp>
        <p:nvSpPr>
          <p:cNvPr id="11" name="TextBox 4">
            <a:extLst>
              <a:ext uri="{FF2B5EF4-FFF2-40B4-BE49-F238E27FC236}">
                <a16:creationId xmlns:a16="http://schemas.microsoft.com/office/drawing/2014/main" id="{892B60C7-E2E9-613C-3A55-DE7B1127FE73}"/>
              </a:ext>
            </a:extLst>
          </p:cNvPr>
          <p:cNvSpPr txBox="1"/>
          <p:nvPr/>
        </p:nvSpPr>
        <p:spPr>
          <a:xfrm>
            <a:off x="1010743" y="7237296"/>
            <a:ext cx="8212868" cy="720134"/>
          </a:xfrm>
          <a:prstGeom prst="rect">
            <a:avLst/>
          </a:prstGeom>
        </p:spPr>
        <p:txBody>
          <a:bodyPr wrap="square" lIns="0" tIns="0" rIns="0" bIns="0" rtlCol="0" anchor="t">
            <a:spAutoFit/>
          </a:bodyPr>
          <a:lstStyle/>
          <a:p>
            <a:pPr marL="0" lvl="0" indent="0">
              <a:lnSpc>
                <a:spcPts val="6135"/>
              </a:lnSpc>
              <a:spcBef>
                <a:spcPct val="0"/>
              </a:spcBef>
            </a:pPr>
            <a:r>
              <a:rPr lang="en-US" sz="4446" spc="435" dirty="0">
                <a:solidFill>
                  <a:srgbClr val="231F20"/>
                </a:solidFill>
                <a:latin typeface="Oswald Bold"/>
              </a:rPr>
              <a:t>Nav-Bar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51E60A77-F886-5856-90DD-D9EA2D4A06E1}"/>
              </a:ext>
            </a:extLst>
          </p:cNvPr>
          <p:cNvSpPr txBox="1"/>
          <p:nvPr/>
        </p:nvSpPr>
        <p:spPr>
          <a:xfrm>
            <a:off x="922093" y="710276"/>
            <a:ext cx="3505200" cy="369332"/>
          </a:xfrm>
          <a:prstGeom prst="rect">
            <a:avLst/>
          </a:prstGeom>
          <a:noFill/>
        </p:spPr>
        <p:txBody>
          <a:bodyPr wrap="square" rtlCol="0">
            <a:spAutoFit/>
          </a:bodyPr>
          <a:lstStyle/>
          <a:p>
            <a:r>
              <a:rPr lang="en-US" b="1" dirty="0"/>
              <a:t>Some Web-page Segments Demo: </a:t>
            </a:r>
          </a:p>
        </p:txBody>
      </p:sp>
      <p:pic>
        <p:nvPicPr>
          <p:cNvPr id="45" name="Picture 44">
            <a:extLst>
              <a:ext uri="{FF2B5EF4-FFF2-40B4-BE49-F238E27FC236}">
                <a16:creationId xmlns:a16="http://schemas.microsoft.com/office/drawing/2014/main" id="{1A9FFD27-CA7F-AE80-539B-393966477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3999" y="2019300"/>
            <a:ext cx="8508461" cy="3124200"/>
          </a:xfrm>
          <a:prstGeom prst="rect">
            <a:avLst/>
          </a:prstGeom>
        </p:spPr>
      </p:pic>
      <p:pic>
        <p:nvPicPr>
          <p:cNvPr id="47" name="Picture 46">
            <a:extLst>
              <a:ext uri="{FF2B5EF4-FFF2-40B4-BE49-F238E27FC236}">
                <a16:creationId xmlns:a16="http://schemas.microsoft.com/office/drawing/2014/main" id="{0EE3CEC9-1A13-C340-136C-7D28AA26E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2017294"/>
            <a:ext cx="7244013" cy="2897605"/>
          </a:xfrm>
          <a:prstGeom prst="rect">
            <a:avLst/>
          </a:prstGeom>
        </p:spPr>
      </p:pic>
      <p:pic>
        <p:nvPicPr>
          <p:cNvPr id="49" name="Picture 48">
            <a:extLst>
              <a:ext uri="{FF2B5EF4-FFF2-40B4-BE49-F238E27FC236}">
                <a16:creationId xmlns:a16="http://schemas.microsoft.com/office/drawing/2014/main" id="{29331D1F-554E-760E-F441-F2BCCEA84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093" y="5753100"/>
            <a:ext cx="7010400" cy="3483293"/>
          </a:xfrm>
          <a:prstGeom prst="rect">
            <a:avLst/>
          </a:prstGeom>
        </p:spPr>
      </p:pic>
      <p:pic>
        <p:nvPicPr>
          <p:cNvPr id="51" name="Picture 50">
            <a:extLst>
              <a:ext uri="{FF2B5EF4-FFF2-40B4-BE49-F238E27FC236}">
                <a16:creationId xmlns:a16="http://schemas.microsoft.com/office/drawing/2014/main" id="{17894FA6-71B0-D89D-6919-162F430189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4429" y="6181844"/>
            <a:ext cx="8621123" cy="3024128"/>
          </a:xfrm>
          <a:prstGeom prst="rect">
            <a:avLst/>
          </a:prstGeom>
        </p:spPr>
      </p:pic>
    </p:spTree>
    <p:extLst>
      <p:ext uri="{BB962C8B-B14F-4D97-AF65-F5344CB8AC3E}">
        <p14:creationId xmlns:p14="http://schemas.microsoft.com/office/powerpoint/2010/main" val="3612547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9E1D69-9720-EE12-EBA4-D1807C483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1104645"/>
            <a:ext cx="8232062" cy="4038855"/>
          </a:xfrm>
          <a:prstGeom prst="rect">
            <a:avLst/>
          </a:prstGeom>
        </p:spPr>
      </p:pic>
      <p:pic>
        <p:nvPicPr>
          <p:cNvPr id="5" name="Picture 4">
            <a:extLst>
              <a:ext uri="{FF2B5EF4-FFF2-40B4-BE49-F238E27FC236}">
                <a16:creationId xmlns:a16="http://schemas.microsoft.com/office/drawing/2014/main" id="{EAAF41F1-DCC2-984E-F5F4-7B2A54D26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0" y="5524500"/>
            <a:ext cx="8207999" cy="4071937"/>
          </a:xfrm>
          <a:prstGeom prst="rect">
            <a:avLst/>
          </a:prstGeom>
        </p:spPr>
      </p:pic>
      <p:sp>
        <p:nvSpPr>
          <p:cNvPr id="7" name="TextBox 6">
            <a:extLst>
              <a:ext uri="{FF2B5EF4-FFF2-40B4-BE49-F238E27FC236}">
                <a16:creationId xmlns:a16="http://schemas.microsoft.com/office/drawing/2014/main" id="{B3F63773-3229-D9B2-AC08-CABD06EE516D}"/>
              </a:ext>
            </a:extLst>
          </p:cNvPr>
          <p:cNvSpPr txBox="1"/>
          <p:nvPr/>
        </p:nvSpPr>
        <p:spPr>
          <a:xfrm>
            <a:off x="2209800" y="4229100"/>
            <a:ext cx="3200400" cy="1446550"/>
          </a:xfrm>
          <a:prstGeom prst="rect">
            <a:avLst/>
          </a:prstGeom>
          <a:noFill/>
        </p:spPr>
        <p:txBody>
          <a:bodyPr wrap="square" rtlCol="0">
            <a:spAutoFit/>
          </a:bodyPr>
          <a:lstStyle/>
          <a:p>
            <a:r>
              <a:rPr lang="en-US" sz="4400" dirty="0"/>
              <a:t>Log in &amp; </a:t>
            </a:r>
            <a:r>
              <a:rPr lang="en-US" sz="4400" dirty="0" err="1"/>
              <a:t>Registation</a:t>
            </a:r>
            <a:endParaRPr lang="en-US" sz="4400" dirty="0"/>
          </a:p>
        </p:txBody>
      </p:sp>
    </p:spTree>
    <p:extLst>
      <p:ext uri="{BB962C8B-B14F-4D97-AF65-F5344CB8AC3E}">
        <p14:creationId xmlns:p14="http://schemas.microsoft.com/office/powerpoint/2010/main" val="2199523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298</Words>
  <Application>Microsoft Office PowerPoint</Application>
  <PresentationFormat>Custom</PresentationFormat>
  <Paragraphs>44</Paragraphs>
  <Slides>11</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Kollektif Italics</vt:lpstr>
      <vt:lpstr>Norwester</vt:lpstr>
      <vt:lpstr>DM Sans Bold</vt:lpstr>
      <vt:lpstr>Arial</vt:lpstr>
      <vt:lpstr>Bryndan Write</vt:lpstr>
      <vt:lpstr>Wingdings</vt:lpstr>
      <vt:lpstr>Times New Roman</vt:lpstr>
      <vt:lpstr>Calibri</vt:lpstr>
      <vt:lpstr>ABeeZee</vt:lpstr>
      <vt:lpstr>ABeeZee Bold</vt:lpstr>
      <vt:lpstr>Oswald Bold</vt:lpstr>
      <vt:lpstr>Oswald Bold Italics</vt:lpstr>
      <vt:lpstr>Lucida Sans Unicode</vt:lpstr>
      <vt:lpstr>Office Theme</vt:lpstr>
      <vt:lpstr>PowerPoint Presentation</vt:lpstr>
      <vt:lpstr>Meet Out Teammate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Linked List is a linear data structure, in which elements are not stored at a contiguous location, rather they are linked using pointers. Linked List forms a series of connected nodes, where each node stores the data and the address of the next node.</dc:title>
  <cp:lastModifiedBy>Nafiur Rahman</cp:lastModifiedBy>
  <cp:revision>14</cp:revision>
  <dcterms:created xsi:type="dcterms:W3CDTF">2006-08-16T00:00:00Z</dcterms:created>
  <dcterms:modified xsi:type="dcterms:W3CDTF">2023-11-20T19:55:19Z</dcterms:modified>
  <dc:identifier>DAFjXZJLs7k</dc:identifier>
</cp:coreProperties>
</file>